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9" r:id="rId4"/>
    <p:sldId id="260" r:id="rId5"/>
    <p:sldId id="261" r:id="rId6"/>
    <p:sldId id="281" r:id="rId7"/>
    <p:sldId id="282" r:id="rId8"/>
    <p:sldId id="283" r:id="rId9"/>
    <p:sldId id="284" r:id="rId10"/>
    <p:sldId id="285" r:id="rId11"/>
    <p:sldId id="265" r:id="rId12"/>
    <p:sldId id="287" r:id="rId13"/>
    <p:sldId id="264" r:id="rId14"/>
    <p:sldId id="269" r:id="rId15"/>
    <p:sldId id="270" r:id="rId16"/>
    <p:sldId id="271" r:id="rId17"/>
    <p:sldId id="272" r:id="rId18"/>
    <p:sldId id="273" r:id="rId19"/>
    <p:sldId id="280" r:id="rId20"/>
    <p:sldId id="275" r:id="rId21"/>
    <p:sldId id="288" r:id="rId22"/>
    <p:sldId id="276" r:id="rId23"/>
    <p:sldId id="289" r:id="rId24"/>
    <p:sldId id="277" r:id="rId25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0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9" autoAdjust="0"/>
    <p:restoredTop sz="94622" autoAdjust="0"/>
  </p:normalViewPr>
  <p:slideViewPr>
    <p:cSldViewPr snapToGrid="0">
      <p:cViewPr varScale="1">
        <p:scale>
          <a:sx n="68" d="100"/>
          <a:sy n="68" d="100"/>
        </p:scale>
        <p:origin x="1260" y="66"/>
      </p:cViewPr>
      <p:guideLst>
        <p:guide orient="horz" pos="2154"/>
        <p:guide pos="30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10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|&gt;0)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oder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 == x)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endParaRPr lang="de-DE" sz="1200" b="1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Alle Tiefentests mit AABB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Erwähne,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wenn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letzte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Occlusion Query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fertig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sind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davor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fertig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3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A63DF-63E4-43D6-8EC1-DA0CD17DC492}" type="slidenum">
              <a:rPr lang="de-DE" altLang="en-US" smtClean="0"/>
              <a:pPr/>
              <a:t>18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38184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Mesa3D mit Gallium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LLVMpipe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für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Rasterisierungen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(Tiefenpuffer + Tiefentests) verwendet, das mit der OpenGL API arbeitet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3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3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4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8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9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Parallele Ausführung von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Queries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!!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|&gt;0)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oder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 == x)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00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8338" y="363538"/>
            <a:ext cx="8385175" cy="13223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71844F-7B07-42D3-A60F-C405F51ABD53}" type="datetime1">
              <a:rPr lang="de-DE" smtClean="0"/>
              <a:t>24.05.2019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835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035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5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657225"/>
            <a:ext cx="8750300" cy="1139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24.05.2019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24.05.2019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24.05.2019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24.05.2019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88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xfrm>
            <a:off x="485775" y="2358998"/>
            <a:ext cx="8750300" cy="4119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Dominik Sellenthin   Christian </a:t>
            </a:r>
            <a:r>
              <a:rPr lang="de-DE" altLang="en-US" sz="1800" dirty="0" err="1">
                <a:solidFill>
                  <a:srgbClr val="808080"/>
                </a:solidFill>
              </a:rPr>
              <a:t>Stegmaier</a:t>
            </a:r>
            <a:r>
              <a:rPr lang="de-DE" altLang="en-US" sz="1800" dirty="0">
                <a:solidFill>
                  <a:srgbClr val="808080"/>
                </a:solidFill>
              </a:rPr>
              <a:t>   </a:t>
            </a:r>
            <a:r>
              <a:rPr lang="de-DE" altLang="en-US" sz="1800" dirty="0" err="1">
                <a:solidFill>
                  <a:srgbClr val="808080"/>
                </a:solidFill>
              </a:rPr>
              <a:t>Gariharan</a:t>
            </a:r>
            <a:r>
              <a:rPr lang="de-DE" altLang="en-US" sz="1800" dirty="0">
                <a:solidFill>
                  <a:srgbClr val="808080"/>
                </a:solidFill>
              </a:rPr>
              <a:t> Kanthasamy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Pro </a:t>
            </a:r>
            <a:r>
              <a:rPr lang="de-DE" altLang="en-US" sz="1800" dirty="0" err="1"/>
              <a:t>Occludee</a:t>
            </a:r>
            <a:r>
              <a:rPr lang="de-DE" altLang="en-US" sz="1800" dirty="0"/>
              <a:t> eine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Query (</a:t>
            </a:r>
            <a:r>
              <a:rPr lang="de-DE" altLang="en-US" sz="1800" dirty="0" err="1"/>
              <a:t>glQuery</a:t>
            </a:r>
            <a:r>
              <a:rPr lang="de-DE" altLang="en-US" sz="1800" dirty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Starte alle </a:t>
            </a:r>
            <a:r>
              <a:rPr lang="de-DE" altLang="en-US" sz="1600" dirty="0" err="1"/>
              <a:t>Queries</a:t>
            </a:r>
            <a:r>
              <a:rPr lang="de-DE" altLang="en-US" sz="1600" dirty="0"/>
              <a:t> (</a:t>
            </a:r>
            <a:r>
              <a:rPr lang="de-DE" altLang="en-US" sz="1600" dirty="0" err="1"/>
              <a:t>glBeginQuery</a:t>
            </a:r>
            <a:r>
              <a:rPr lang="de-DE" altLang="en-US" sz="1600" dirty="0"/>
              <a:t>, </a:t>
            </a:r>
            <a:r>
              <a:rPr lang="de-DE" altLang="en-US" sz="1600" dirty="0" err="1"/>
              <a:t>glDrawArrays</a:t>
            </a:r>
            <a:r>
              <a:rPr lang="de-DE" altLang="en-US" sz="1600" dirty="0"/>
              <a:t>, </a:t>
            </a:r>
            <a:r>
              <a:rPr lang="de-DE" altLang="en-US" sz="1600" dirty="0" err="1"/>
              <a:t>glEndQuery</a:t>
            </a:r>
            <a:r>
              <a:rPr lang="de-DE" altLang="en-US" sz="1600" dirty="0"/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/>
              <a:t>Warte auf letzte gestartete Query 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/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Hole Ergebnisse aller </a:t>
            </a:r>
            <a:r>
              <a:rPr lang="de-DE" altLang="en-US" sz="1600" dirty="0" err="1"/>
              <a:t>Queries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endParaRPr lang="de-DE" altLang="en-US" sz="1600" dirty="0"/>
          </a:p>
          <a:p>
            <a:pPr lvl="1">
              <a:buClr>
                <a:schemeClr val="bg2"/>
              </a:buClr>
            </a:pPr>
            <a:endParaRPr lang="de-DE" altLang="en-US" sz="1600" dirty="0"/>
          </a:p>
          <a:p>
            <a:pPr lvl="1">
              <a:buClr>
                <a:schemeClr val="bg2"/>
              </a:buClr>
            </a:pPr>
            <a:endParaRPr lang="de-DE" altLang="en-US" sz="1600" dirty="0"/>
          </a:p>
          <a:p>
            <a:pPr marL="452437" lvl="1" indent="0">
              <a:buClr>
                <a:schemeClr val="bg2"/>
              </a:buClr>
              <a:buNone/>
            </a:pPr>
            <a:r>
              <a:rPr lang="de-DE" altLang="en-US" sz="1600" dirty="0"/>
              <a:t>				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54655"/>
              </p:ext>
            </p:extLst>
          </p:nvPr>
        </p:nvGraphicFramePr>
        <p:xfrm>
          <a:off x="5002627" y="3393636"/>
          <a:ext cx="4233448" cy="308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2627" y="3393636"/>
                        <a:ext cx="4233448" cy="3084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/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b="1" dirty="0"/>
              <a:t>an </a:t>
            </a:r>
            <a:r>
              <a:rPr lang="de-DE" sz="1800" b="1" dirty="0" err="1"/>
              <a:t>Renderroutine</a:t>
            </a:r>
            <a:endParaRPr lang="de-DE" sz="1800" b="1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69" y="4397793"/>
            <a:ext cx="3618832" cy="22617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97" y="2128352"/>
            <a:ext cx="3631104" cy="22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3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AVX2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Arbeitet mit abgewandeltem hierarchischem Z-</a:t>
            </a:r>
            <a:r>
              <a:rPr lang="de-DE" altLang="en-US" sz="1800" dirty="0" err="1"/>
              <a:t>Buffer</a:t>
            </a:r>
            <a:r>
              <a:rPr lang="de-DE" altLang="en-US" sz="1800" dirty="0"/>
              <a:t> (</a:t>
            </a:r>
            <a:r>
              <a:rPr lang="de-DE" altLang="en-US" sz="1800" dirty="0" err="1"/>
              <a:t>HiZ</a:t>
            </a:r>
            <a:r>
              <a:rPr lang="de-DE" altLang="en-US" sz="1800" dirty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Explizit für CPU optimiert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8 SIMD-</a:t>
            </a:r>
            <a:r>
              <a:rPr lang="de-DE" altLang="en-US" sz="1600" dirty="0" err="1"/>
              <a:t>lanes</a:t>
            </a:r>
            <a:r>
              <a:rPr lang="de-DE" altLang="en-US" sz="1600" dirty="0"/>
              <a:t> formen 32x8 Kachel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SIMD-</a:t>
            </a:r>
            <a:r>
              <a:rPr lang="de-DE" altLang="en-US" sz="1600" dirty="0" err="1"/>
              <a:t>lane</a:t>
            </a:r>
            <a:r>
              <a:rPr lang="de-DE" altLang="en-US" sz="1600" dirty="0"/>
              <a:t> als 8x4 Kachel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Versus generischer Software-Treiber (Mesa3D)</a:t>
            </a: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2441575" y="4099200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Zur Messung aller Ergebnisse dient das Intel SOC-Framework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Testszene:</a:t>
            </a:r>
          </a:p>
          <a:p>
            <a:pPr lvl="1"/>
            <a:r>
              <a:rPr lang="de-DE" altLang="de-DE" sz="1600" dirty="0"/>
              <a:t>115 </a:t>
            </a:r>
            <a:r>
              <a:rPr lang="de-DE" altLang="de-DE" sz="1600" dirty="0" err="1"/>
              <a:t>Occluder</a:t>
            </a:r>
            <a:r>
              <a:rPr lang="de-DE" altLang="de-DE" sz="1600" dirty="0"/>
              <a:t> 	=&gt; ~48.700 Dreiecke</a:t>
            </a:r>
          </a:p>
          <a:p>
            <a:pPr lvl="1"/>
            <a:r>
              <a:rPr lang="de-DE" altLang="de-DE" sz="1600" dirty="0"/>
              <a:t>27.025 </a:t>
            </a:r>
            <a:r>
              <a:rPr lang="de-DE" altLang="de-DE" sz="1600" dirty="0" err="1"/>
              <a:t>Occludees</a:t>
            </a:r>
            <a:r>
              <a:rPr lang="de-DE" altLang="de-DE" sz="1600" dirty="0"/>
              <a:t> 	=&gt; ~1.923.000 Dreiecke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Tiefenpuffer Auflösung: 1920x1080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Kamerafahrt über 100 Frames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05" y="3473183"/>
            <a:ext cx="4219370" cy="26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594973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8560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9E86C79-D68C-4513-A597-3FF487A88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95" y="4486470"/>
            <a:ext cx="7059010" cy="1743318"/>
          </a:xfrm>
          <a:ln>
            <a:solidFill>
              <a:schemeClr val="bg1"/>
            </a:solidFill>
          </a:ln>
        </p:spPr>
      </p:pic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575" y="6478588"/>
            <a:ext cx="3846513" cy="361950"/>
          </a:xfr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Probleme mit </a:t>
            </a:r>
            <a:r>
              <a:rPr lang="de-DE" sz="2200" dirty="0" err="1"/>
              <a:t>Occlusion</a:t>
            </a:r>
            <a:r>
              <a:rPr lang="de-DE" sz="2200" dirty="0"/>
              <a:t> </a:t>
            </a:r>
            <a:r>
              <a:rPr lang="de-DE" sz="2200" dirty="0" err="1"/>
              <a:t>Queries</a:t>
            </a:r>
            <a:r>
              <a:rPr lang="de-DE" sz="2200" dirty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/>
              <a:t>Queries</a:t>
            </a:r>
            <a:r>
              <a:rPr lang="de-DE" sz="1800" dirty="0"/>
              <a:t> brauchen lange</a:t>
            </a:r>
          </a:p>
          <a:p>
            <a:endParaRPr lang="de-DE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Ansatz: Doppelte Anzahl </a:t>
            </a:r>
            <a:r>
              <a:rPr lang="de-DE" altLang="en-US" sz="1800" dirty="0" err="1"/>
              <a:t>Queries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vorherigen Frame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Hole Ergebnisse vorheriger Frames</a:t>
            </a:r>
          </a:p>
          <a:p>
            <a:pPr>
              <a:buClr>
                <a:schemeClr val="bg1"/>
              </a:buClr>
            </a:pPr>
            <a:r>
              <a:rPr lang="de-DE" altLang="en-US" sz="1800" dirty="0"/>
              <a:t>ohne zu warten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>
                <a:sym typeface="Wingdings" panose="05000000000000000000" pitchFamily="2" charset="2"/>
              </a:rPr>
              <a:t>keine Warteroutine 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>
                <a:sym typeface="Wingdings" panose="05000000000000000000" pitchFamily="2" charset="2"/>
              </a:rPr>
              <a:t>keine Wartezeiten</a:t>
            </a:r>
          </a:p>
          <a:p>
            <a:pPr>
              <a:buClr>
                <a:schemeClr val="bg1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„Hoffen“, dass Ergebnisse da sind</a:t>
            </a:r>
          </a:p>
          <a:p>
            <a:endParaRPr lang="de-DE" dirty="0"/>
          </a:p>
          <a:p>
            <a:r>
              <a:rPr lang="de-DE" sz="1800" dirty="0"/>
              <a:t>Ergebnis: keine Performanceverbesserung!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982891"/>
              </p:ext>
            </p:extLst>
          </p:nvPr>
        </p:nvGraphicFramePr>
        <p:xfrm>
          <a:off x="4872522" y="2262982"/>
          <a:ext cx="4363553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2522" y="2262982"/>
                        <a:ext cx="4363553" cy="317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87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Mesa 3D ermöglicht eine zur GPU parallele OC Methode auf der CPU</a:t>
            </a:r>
          </a:p>
          <a:p>
            <a:pPr eaLnBrk="1" hangingPunct="1"/>
            <a:r>
              <a:rPr lang="de-DE" altLang="de-DE" sz="1800" dirty="0"/>
              <a:t>Qualität von OOC ist gut</a:t>
            </a:r>
          </a:p>
          <a:p>
            <a:pPr eaLnBrk="1" hangingPunct="1"/>
            <a:r>
              <a:rPr lang="de-DE" altLang="de-DE" sz="1800" dirty="0"/>
              <a:t>Performance ist sehr schlecht</a:t>
            </a:r>
          </a:p>
          <a:p>
            <a:pPr lvl="1"/>
            <a:r>
              <a:rPr lang="de-DE" altLang="de-DE" sz="1600" dirty="0"/>
              <a:t>Hauptgrund: </a:t>
            </a:r>
            <a:r>
              <a:rPr lang="de-DE" altLang="de-DE" sz="1600" dirty="0" err="1"/>
              <a:t>Occlusion</a:t>
            </a:r>
            <a:r>
              <a:rPr lang="de-DE" altLang="de-DE" sz="1600" dirty="0"/>
              <a:t> </a:t>
            </a:r>
            <a:r>
              <a:rPr lang="de-DE" altLang="de-DE" sz="1600" dirty="0" err="1"/>
              <a:t>Queries</a:t>
            </a:r>
            <a:endParaRPr lang="de-DE" altLang="de-DE" sz="1600" dirty="0"/>
          </a:p>
          <a:p>
            <a:pPr lvl="2"/>
            <a:r>
              <a:rPr lang="de-DE" altLang="de-DE" sz="1600" dirty="0"/>
              <a:t>Keine Performanceverbesserung durch doppeltes Set</a:t>
            </a:r>
          </a:p>
          <a:p>
            <a:pPr lvl="2"/>
            <a:r>
              <a:rPr lang="de-DE" altLang="de-DE" sz="1600" dirty="0"/>
              <a:t>Mesa-Implementierung nebenläufig?</a:t>
            </a:r>
          </a:p>
          <a:p>
            <a:pPr lvl="1"/>
            <a:r>
              <a:rPr lang="de-DE" altLang="de-DE" sz="1600" dirty="0"/>
              <a:t>Geringe CPU-Auslastung</a:t>
            </a:r>
          </a:p>
          <a:p>
            <a:pPr marL="452437" lvl="1" indent="0">
              <a:buNone/>
            </a:pPr>
            <a:r>
              <a:rPr lang="de-DE" altLang="de-DE" sz="1600" dirty="0"/>
              <a:t>		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25" y="3956068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Mehr dynamische Szenen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/>
              <a:t>Potentielle Sichtbarkeitsmengen </a:t>
            </a:r>
          </a:p>
          <a:p>
            <a:pPr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/>
              <a:t>schwierig zu verwenden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>
                <a:sym typeface="Wingdings" panose="05000000000000000000" pitchFamily="2" charset="2"/>
              </a:rPr>
              <a:t>Finde Objekte, die nicht gerendert 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>
                <a:sym typeface="Wingdings" panose="05000000000000000000" pitchFamily="2" charset="2"/>
              </a:rPr>
              <a:t>werden sollen</a:t>
            </a:r>
            <a:endParaRPr lang="de-DE" altLang="en-US" sz="1800" dirty="0"/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endParaRPr lang="de-DE" altLang="en-US" sz="1800" dirty="0"/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Ungenutzte CPU</a:t>
            </a: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4" y="3943450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5" y="1408312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1800" dirty="0"/>
              <a:t>Anderer Mesa3D Treiber (</a:t>
            </a:r>
            <a:r>
              <a:rPr lang="de-DE" altLang="de-DE" sz="1800" dirty="0" err="1"/>
              <a:t>OpenSWR</a:t>
            </a:r>
            <a:r>
              <a:rPr lang="de-DE" altLang="de-DE" sz="1800" dirty="0"/>
              <a:t>)</a:t>
            </a:r>
          </a:p>
          <a:p>
            <a:endParaRPr lang="de-DE" altLang="de-DE" sz="1800" dirty="0"/>
          </a:p>
          <a:p>
            <a:r>
              <a:rPr lang="de-DE" altLang="de-DE" sz="1800" dirty="0"/>
              <a:t>Hierarchischer Tiefenpuffer</a:t>
            </a:r>
          </a:p>
          <a:p>
            <a:pPr lvl="1"/>
            <a:r>
              <a:rPr lang="de-DE" altLang="de-DE" sz="1400" dirty="0" err="1"/>
              <a:t>Pre-processing</a:t>
            </a:r>
            <a:r>
              <a:rPr lang="de-DE" altLang="de-DE" sz="1400" dirty="0"/>
              <a:t> mit geringer Auflösung</a:t>
            </a:r>
          </a:p>
          <a:p>
            <a:pPr lvl="1"/>
            <a:r>
              <a:rPr lang="de-DE" altLang="de-DE" sz="1400" dirty="0"/>
              <a:t>Zweiter Durchlauf mit voller Auflösung</a:t>
            </a:r>
          </a:p>
          <a:p>
            <a:pPr marL="452437" lvl="1" indent="0">
              <a:buNone/>
            </a:pPr>
            <a:endParaRPr lang="de-DE" altLang="de-DE" sz="1600" dirty="0"/>
          </a:p>
          <a:p>
            <a:r>
              <a:rPr lang="de-DE" altLang="de-DE" sz="1800" dirty="0" err="1"/>
              <a:t>Occludee</a:t>
            </a:r>
            <a:r>
              <a:rPr lang="de-DE" altLang="de-DE" sz="1800" dirty="0"/>
              <a:t>-Pakete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" y="657225"/>
            <a:ext cx="8132763" cy="7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+mj-lt"/>
                <a:ea typeface="+mj-ea"/>
                <a:cs typeface="+mj-cs"/>
              </a:defRPr>
            </a:lvl1pPr>
            <a:lvl2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2pPr>
            <a:lvl3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3pPr>
            <a:lvl4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4pPr>
            <a:lvl5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5pPr>
            <a:lvl6pPr marL="4572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6pPr>
            <a:lvl7pPr marL="9144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7pPr>
            <a:lvl8pPr marL="13716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8pPr>
            <a:lvl9pPr marL="18288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sz="2200" kern="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83759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/>
              <a:t>Bisher: Je Objekt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</a:t>
            </a:r>
          </a:p>
          <a:p>
            <a:pPr lvl="1"/>
            <a:r>
              <a:rPr lang="de-DE" altLang="de-DE" sz="1600" dirty="0"/>
              <a:t>schlechte Performance</a:t>
            </a:r>
          </a:p>
          <a:p>
            <a:r>
              <a:rPr lang="de-DE" altLang="de-DE" sz="1800" dirty="0"/>
              <a:t>Ansatz: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 für mehrere Objekte</a:t>
            </a:r>
          </a:p>
          <a:p>
            <a:pPr lvl="1"/>
            <a:r>
              <a:rPr lang="de-DE" altLang="de-DE" sz="1600" dirty="0"/>
              <a:t>Anzahl der </a:t>
            </a:r>
            <a:r>
              <a:rPr lang="de-DE" altLang="de-DE" sz="1600" dirty="0" err="1"/>
              <a:t>Queries</a:t>
            </a:r>
            <a:r>
              <a:rPr lang="de-DE" altLang="de-DE" sz="1600" dirty="0"/>
              <a:t> wird verringert</a:t>
            </a:r>
          </a:p>
          <a:p>
            <a:pPr marL="452437" lvl="1" indent="0">
              <a:buNone/>
            </a:pPr>
            <a:endParaRPr lang="de-DE" altLang="de-DE" sz="1600" dirty="0"/>
          </a:p>
          <a:p>
            <a:r>
              <a:rPr lang="de-DE" altLang="de-DE" sz="1800" dirty="0"/>
              <a:t>Ist ein </a:t>
            </a:r>
            <a:r>
              <a:rPr lang="de-DE" altLang="de-DE" sz="1800" dirty="0" err="1"/>
              <a:t>Occludee</a:t>
            </a:r>
            <a:r>
              <a:rPr lang="de-DE" altLang="de-DE" sz="1800" dirty="0"/>
              <a:t> sichtbar, </a:t>
            </a:r>
          </a:p>
          <a:p>
            <a:pPr>
              <a:buClr>
                <a:schemeClr val="bg1"/>
              </a:buClr>
            </a:pPr>
            <a:r>
              <a:rPr lang="de-DE" altLang="de-DE" sz="1800" dirty="0"/>
              <a:t>wird ganzes Paket gerendert</a:t>
            </a:r>
          </a:p>
          <a:p>
            <a:pPr marL="0" indent="0">
              <a:buClr>
                <a:schemeClr val="bg1"/>
              </a:buClr>
              <a:buNone/>
            </a:pPr>
            <a:endParaRPr lang="de-DE" altLang="de-DE" sz="1800" dirty="0"/>
          </a:p>
          <a:p>
            <a:r>
              <a:rPr lang="de-DE" altLang="de-DE" sz="1800" dirty="0"/>
              <a:t>Sinnvolle Pakete wichtig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>
                <a:sym typeface="Wingdings" panose="05000000000000000000" pitchFamily="2" charset="2"/>
              </a:rPr>
              <a:t>Möglichst geringe </a:t>
            </a:r>
            <a:r>
              <a:rPr lang="de-DE" altLang="en-US" sz="1600" dirty="0" err="1">
                <a:sym typeface="Wingdings" panose="05000000000000000000" pitchFamily="2" charset="2"/>
              </a:rPr>
              <a:t>bounding</a:t>
            </a:r>
            <a:r>
              <a:rPr lang="de-DE" altLang="en-US" sz="1600" dirty="0">
                <a:sym typeface="Wingdings" panose="05000000000000000000" pitchFamily="2" charset="2"/>
              </a:rPr>
              <a:t> </a:t>
            </a:r>
            <a:r>
              <a:rPr lang="de-DE" altLang="en-US" sz="1600" dirty="0" err="1">
                <a:sym typeface="Wingdings" panose="05000000000000000000" pitchFamily="2" charset="2"/>
              </a:rPr>
              <a:t>sphere</a:t>
            </a:r>
            <a:endParaRPr lang="de-DE" altLang="en-US" sz="1600" dirty="0">
              <a:sym typeface="Wingdings" panose="05000000000000000000" pitchFamily="2" charset="2"/>
            </a:endParaRPr>
          </a:p>
          <a:p>
            <a:pPr marL="452437" lvl="1" indent="0">
              <a:buNone/>
            </a:pPr>
            <a:endParaRPr lang="de-DE" altLang="en-US" sz="1600" dirty="0">
              <a:sym typeface="Wingdings" panose="05000000000000000000" pitchFamily="2" charset="2"/>
            </a:endParaRPr>
          </a:p>
          <a:p>
            <a:pPr lvl="1"/>
            <a:endParaRPr lang="de-DE" altLang="de-DE" sz="1600" dirty="0"/>
          </a:p>
          <a:p>
            <a:pPr lvl="1"/>
            <a:endParaRPr lang="de-DE" altLang="de-DE" sz="1600" dirty="0"/>
          </a:p>
          <a:p>
            <a:pPr marL="0" indent="0">
              <a:buNone/>
            </a:pPr>
            <a:endParaRPr lang="de-DE" altLang="de-DE" sz="1800" dirty="0"/>
          </a:p>
          <a:p>
            <a:pPr marL="0" indent="0">
              <a:buNone/>
            </a:pPr>
            <a:r>
              <a:rPr lang="de-DE" altLang="de-DE" sz="1800" dirty="0"/>
              <a:t>				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graphicFrame>
        <p:nvGraphicFramePr>
          <p:cNvPr id="3" name="Objek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263396"/>
              </p:ext>
            </p:extLst>
          </p:nvPr>
        </p:nvGraphicFramePr>
        <p:xfrm>
          <a:off x="4874400" y="2264400"/>
          <a:ext cx="4363200" cy="317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Acrobat Document" r:id="rId4" imgW="12258609" imgH="8829675" progId="AcroExch.Document.DC">
                  <p:embed/>
                </p:oleObj>
              </mc:Choice>
              <mc:Fallback>
                <p:oleObj name="Acrobat Document" r:id="rId4" imgW="12258609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4400" y="2264400"/>
                        <a:ext cx="4363200" cy="317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5775" y="1025524"/>
            <a:ext cx="8750300" cy="1139825"/>
          </a:xfrm>
        </p:spPr>
        <p:txBody>
          <a:bodyPr/>
          <a:lstStyle/>
          <a:p>
            <a:r>
              <a:rPr lang="de-DE" dirty="0"/>
              <a:t>Fragen? </a:t>
            </a:r>
            <a:br>
              <a:rPr lang="de-DE" dirty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0763" lvl="8" indent="0">
              <a:buNone/>
            </a:pPr>
            <a:r>
              <a:rPr lang="de-DE" dirty="0"/>
              <a:t>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65" y="1990762"/>
            <a:ext cx="5958720" cy="3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5775" y="1288077"/>
            <a:ext cx="8750300" cy="451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</a:t>
            </a:r>
            <a:r>
              <a:rPr lang="en-US" sz="1200" dirty="0"/>
              <a:t>Bittner, J., </a:t>
            </a:r>
            <a:r>
              <a:rPr lang="en-US" sz="1200" dirty="0" err="1"/>
              <a:t>Wimmer</a:t>
            </a:r>
            <a:r>
              <a:rPr lang="en-US" sz="1200" dirty="0"/>
              <a:t>, M., </a:t>
            </a:r>
            <a:r>
              <a:rPr lang="en-US" sz="1200" dirty="0" err="1"/>
              <a:t>Piringer</a:t>
            </a:r>
            <a:r>
              <a:rPr lang="en-US" sz="1200" dirty="0"/>
              <a:t>, H., &amp; </a:t>
            </a:r>
            <a:r>
              <a:rPr lang="en-US" sz="1200" dirty="0" err="1"/>
              <a:t>Purgathofer</a:t>
            </a:r>
            <a:r>
              <a:rPr lang="en-US" sz="1200" dirty="0"/>
              <a:t>, W. (2004, September). Coherent hierarchical culling: Hardware occlusion queries made useful. In </a:t>
            </a:r>
            <a:r>
              <a:rPr lang="en-US" sz="1200" i="1" dirty="0"/>
              <a:t>Computer Graphics Forum</a:t>
            </a:r>
            <a:r>
              <a:rPr lang="en-US" sz="1200" dirty="0"/>
              <a:t> (Vol. 23, No. 3, pp. 615-624). Oxford, UK and Boston, USA: Blackwell Publishing, Inc.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2016.</a:t>
            </a:r>
          </a:p>
          <a:p>
            <a:endParaRPr lang="de-DE" sz="1200" dirty="0"/>
          </a:p>
          <a:p>
            <a:r>
              <a:rPr lang="de-DE" sz="1200" dirty="0"/>
              <a:t>[6] </a:t>
            </a:r>
            <a:r>
              <a:rPr lang="en-US" sz="1200" dirty="0"/>
              <a:t>Leone, M. N., </a:t>
            </a:r>
            <a:r>
              <a:rPr lang="en-US" sz="1200" dirty="0" err="1"/>
              <a:t>Barbagallo</a:t>
            </a:r>
            <a:r>
              <a:rPr lang="en-US" sz="1200" dirty="0"/>
              <a:t>, L. R., </a:t>
            </a:r>
            <a:r>
              <a:rPr lang="en-US" sz="1200" dirty="0" err="1"/>
              <a:t>Banquiero</a:t>
            </a:r>
            <a:r>
              <a:rPr lang="en-US" sz="1200" dirty="0"/>
              <a:t>, M. M., </a:t>
            </a:r>
            <a:r>
              <a:rPr lang="en-US" sz="1200" dirty="0" err="1"/>
              <a:t>Agromayor</a:t>
            </a:r>
            <a:r>
              <a:rPr lang="en-US" sz="1200" dirty="0"/>
              <a:t>, D., &amp; </a:t>
            </a:r>
            <a:r>
              <a:rPr lang="en-US" sz="1200" dirty="0" err="1"/>
              <a:t>Bursztyn</a:t>
            </a:r>
            <a:r>
              <a:rPr lang="en-US" sz="1200" dirty="0"/>
              <a:t>, A. P. (2012). Implementing software occlusion culling for real-time applications. In </a:t>
            </a:r>
            <a:r>
              <a:rPr lang="en-US" sz="1200" i="1" dirty="0"/>
              <a:t>XVIII </a:t>
            </a:r>
            <a:r>
              <a:rPr lang="en-US" sz="1200" i="1" dirty="0" err="1"/>
              <a:t>Congreso</a:t>
            </a:r>
            <a:r>
              <a:rPr lang="en-US" sz="1200" i="1" dirty="0"/>
              <a:t> </a:t>
            </a:r>
            <a:r>
              <a:rPr lang="en-US" sz="1200" i="1" dirty="0" err="1"/>
              <a:t>Argentino</a:t>
            </a:r>
            <a:r>
              <a:rPr lang="en-US" sz="1200" i="1" dirty="0"/>
              <a:t> de </a:t>
            </a:r>
            <a:r>
              <a:rPr lang="en-US" sz="1200" i="1" dirty="0" err="1"/>
              <a:t>Ciencias</a:t>
            </a:r>
            <a:r>
              <a:rPr lang="en-US" sz="1200" i="1" dirty="0"/>
              <a:t> de la </a:t>
            </a:r>
            <a:r>
              <a:rPr lang="en-US" sz="1200" i="1" dirty="0" err="1"/>
              <a:t>Computación</a:t>
            </a:r>
            <a:r>
              <a:rPr lang="en-US" sz="1200" dirty="0"/>
              <a:t>.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/>
              <a:t>[7] Engel, W. (2017). </a:t>
            </a:r>
            <a:r>
              <a:rPr lang="de-DE" sz="1200" i="1" dirty="0"/>
              <a:t>GPU Zen: </a:t>
            </a:r>
            <a:r>
              <a:rPr lang="de-DE" sz="1200" i="1" dirty="0" err="1"/>
              <a:t>Advanced</a:t>
            </a:r>
            <a:r>
              <a:rPr lang="de-DE" sz="1200" i="1" dirty="0"/>
              <a:t> Rendering </a:t>
            </a:r>
            <a:r>
              <a:rPr lang="de-DE" sz="1200" i="1" dirty="0" err="1"/>
              <a:t>Techniques</a:t>
            </a:r>
            <a:r>
              <a:rPr lang="de-DE" sz="1200" dirty="0"/>
              <a:t>. </a:t>
            </a:r>
            <a:r>
              <a:rPr lang="en-US" sz="1200" dirty="0" err="1"/>
              <a:t>Bowker</a:t>
            </a:r>
            <a:r>
              <a:rPr lang="en-US" sz="1200" dirty="0"/>
              <a:t> Identifier Services.</a:t>
            </a:r>
            <a:endParaRPr lang="en-US" sz="1200" dirty="0">
              <a:effectLst/>
            </a:endParaRP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Intels Software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r>
              <a:rPr lang="de-DE" altLang="en-US" sz="1800" dirty="0"/>
              <a:t> Framework [2][</a:t>
            </a:r>
            <a:r>
              <a:rPr lang="de-DE" altLang="en-US" sz="1800"/>
              <a:t>5]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Scalar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SSE - Streaming SIMD Extension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AVX2 – </a:t>
            </a:r>
            <a:r>
              <a:rPr lang="de-DE" altLang="en-US" sz="1600" dirty="0" err="1"/>
              <a:t>Advanced</a:t>
            </a:r>
            <a:r>
              <a:rPr lang="de-DE" altLang="en-US" sz="1600" dirty="0"/>
              <a:t> </a:t>
            </a:r>
            <a:r>
              <a:rPr lang="de-DE" altLang="en-US" sz="1600" dirty="0" err="1"/>
              <a:t>Vector</a:t>
            </a:r>
            <a:r>
              <a:rPr lang="de-DE" altLang="en-US" sz="1600" dirty="0"/>
              <a:t> </a:t>
            </a:r>
            <a:r>
              <a:rPr lang="de-DE" altLang="en-US" sz="1600" dirty="0" err="1"/>
              <a:t>Extensions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Masked</a:t>
            </a:r>
            <a:r>
              <a:rPr lang="de-DE" altLang="en-US" sz="1600" dirty="0"/>
              <a:t> AVX2</a:t>
            </a:r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Hierarchische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Map</a:t>
            </a:r>
            <a:r>
              <a:rPr lang="de-DE" altLang="en-US" sz="1800" dirty="0"/>
              <a:t> mit konservativen </a:t>
            </a:r>
            <a:r>
              <a:rPr lang="de-DE" altLang="en-US" sz="1800" dirty="0" err="1"/>
              <a:t>Occludern</a:t>
            </a:r>
            <a:r>
              <a:rPr lang="de-DE" altLang="en-US" sz="1800" dirty="0"/>
              <a:t> [6]</a:t>
            </a:r>
          </a:p>
          <a:p>
            <a:pPr>
              <a:buClr>
                <a:schemeClr val="bg2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Re-</a:t>
            </a:r>
            <a:r>
              <a:rPr lang="de-DE" altLang="en-US" sz="1800" dirty="0" err="1"/>
              <a:t>scheduling</a:t>
            </a:r>
            <a:r>
              <a:rPr lang="de-DE" altLang="en-US" sz="1800" dirty="0"/>
              <a:t> von Query und Rendering [1]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Abwechseln zwischen Query und Objekt-Rendering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Keine CPU-Stalls, GPU-</a:t>
            </a:r>
            <a:r>
              <a:rPr lang="de-DE" altLang="en-US" sz="1600" dirty="0" err="1"/>
              <a:t>Starvation</a:t>
            </a:r>
            <a:endParaRPr lang="de-DE" altLang="en-US" sz="1600" dirty="0"/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/>
              <a:t>Compute</a:t>
            </a:r>
            <a:r>
              <a:rPr lang="de-DE" altLang="en-US" sz="1800" dirty="0"/>
              <a:t> </a:t>
            </a:r>
            <a:r>
              <a:rPr lang="de-DE" altLang="en-US" sz="1800" dirty="0" err="1"/>
              <a:t>based</a:t>
            </a:r>
            <a:r>
              <a:rPr lang="de-DE" altLang="en-US" sz="1800" dirty="0"/>
              <a:t> </a:t>
            </a:r>
            <a:r>
              <a:rPr lang="de-DE" altLang="en-US" sz="1800" dirty="0" err="1"/>
              <a:t>triangle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r>
              <a:rPr lang="de-DE" altLang="en-US" sz="1800" dirty="0"/>
              <a:t> [7]</a:t>
            </a:r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/>
              <a:t>Deferred</a:t>
            </a:r>
            <a:r>
              <a:rPr lang="de-DE" altLang="en-US" sz="1800" dirty="0"/>
              <a:t>+ [7]</a:t>
            </a: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solidFill>
            <a:schemeClr val="bg1"/>
          </a:solidFill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5519957" y="3879273"/>
            <a:ext cx="3716118" cy="2599315"/>
            <a:chOff x="5115462" y="2599573"/>
            <a:chExt cx="4516949" cy="321306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2" y="2599573"/>
              <a:ext cx="4516944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Occludees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 (ohne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), kleine 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519957" y="1052339"/>
            <a:ext cx="3716115" cy="2599314"/>
            <a:chOff x="598520" y="2599573"/>
            <a:chExt cx="4516946" cy="3213059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20" y="2599573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671187"/>
            <a:ext cx="3781362" cy="2363352"/>
          </a:xfrm>
          <a:prstGeom prst="rect">
            <a:avLst/>
          </a:prstGeom>
        </p:spPr>
      </p:pic>
      <p:cxnSp>
        <p:nvCxnSpPr>
          <p:cNvPr id="6" name="Gerade Verbindung mit Pfeil 5"/>
          <p:cNvCxnSpPr>
            <a:stCxn id="13" idx="3"/>
            <a:endCxn id="2" idx="1"/>
          </p:cNvCxnSpPr>
          <p:nvPr/>
        </p:nvCxnSpPr>
        <p:spPr bwMode="auto">
          <a:xfrm flipV="1">
            <a:off x="4267137" y="2509736"/>
            <a:ext cx="1252822" cy="13431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>
            <a:stCxn id="13" idx="3"/>
            <a:endCxn id="3" idx="1"/>
          </p:cNvCxnSpPr>
          <p:nvPr/>
        </p:nvCxnSpPr>
        <p:spPr bwMode="auto">
          <a:xfrm>
            <a:off x="4267137" y="3852863"/>
            <a:ext cx="1252823" cy="1483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/>
          <p:cNvSpPr txBox="1"/>
          <p:nvPr/>
        </p:nvSpPr>
        <p:spPr>
          <a:xfrm>
            <a:off x="551021" y="2325069"/>
            <a:ext cx="378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 kern="0" dirty="0" err="1">
                <a:solidFill>
                  <a:srgbClr val="808080"/>
                </a:solidFill>
              </a:rPr>
              <a:t>Occludees</a:t>
            </a:r>
            <a:endParaRPr lang="de-DE" sz="1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pPr lvl="1"/>
            <a:r>
              <a:rPr lang="de-DE" sz="1800" dirty="0"/>
              <a:t>|</a:t>
            </a:r>
            <a:r>
              <a:rPr lang="de-DE" sz="1800" dirty="0" err="1"/>
              <a:t>Occludee</a:t>
            </a:r>
            <a:r>
              <a:rPr lang="de-DE" sz="1800" dirty="0"/>
              <a:t>| &gt;&gt; |</a:t>
            </a:r>
            <a:r>
              <a:rPr lang="de-DE" sz="1800" dirty="0" err="1"/>
              <a:t>Occluder</a:t>
            </a:r>
            <a:r>
              <a:rPr lang="de-DE" sz="1800" dirty="0"/>
              <a:t>| (ca. 27000 vs. 100)</a:t>
            </a:r>
          </a:p>
          <a:p>
            <a:r>
              <a:rPr lang="de-DE" sz="1800" dirty="0"/>
              <a:t>Ablauf:</a:t>
            </a:r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Occluder</a:t>
            </a:r>
            <a:r>
              <a:rPr lang="de-DE" sz="1800" dirty="0"/>
              <a:t>:</a:t>
            </a:r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/>
              <a:t>Tiefenpuffer-</a:t>
            </a:r>
            <a:r>
              <a:rPr lang="de-DE" sz="1800" dirty="0" err="1"/>
              <a:t>Rasterisierung</a:t>
            </a:r>
            <a:r>
              <a:rPr lang="de-DE" sz="1800" dirty="0"/>
              <a:t> (Mesa3D Gallium </a:t>
            </a:r>
            <a:r>
              <a:rPr lang="de-DE" sz="1800" dirty="0" err="1"/>
              <a:t>LLVMpipe</a:t>
            </a:r>
            <a:r>
              <a:rPr lang="de-DE" sz="1800" dirty="0"/>
              <a:t>)</a:t>
            </a:r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Occludee</a:t>
            </a:r>
            <a:r>
              <a:rPr lang="de-DE" sz="1800" dirty="0"/>
              <a:t>:</a:t>
            </a:r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909637" lvl="1" indent="-457200">
              <a:buFont typeface="+mj-lt"/>
              <a:buAutoNum type="arabicPeriod"/>
            </a:pPr>
            <a:r>
              <a:rPr lang="de-DE" sz="1800" dirty="0"/>
              <a:t>Ergebnisweiterleitung an </a:t>
            </a:r>
            <a:r>
              <a:rPr lang="de-DE" sz="1800" dirty="0" err="1"/>
              <a:t>Renderroutine</a:t>
            </a:r>
            <a:endParaRPr lang="de-DE" sz="1800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77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/>
              <a:t>Tiefenpuffer-</a:t>
            </a:r>
            <a:r>
              <a:rPr lang="de-DE" sz="1800" dirty="0" err="1"/>
              <a:t>Rasterisierung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7674" y="2528046"/>
            <a:ext cx="4218401" cy="3017567"/>
            <a:chOff x="598519" y="2628742"/>
            <a:chExt cx="4516947" cy="3183890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19" y="2989540"/>
              <a:ext cx="4516947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6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/>
              <a:t>Tiefenpuffer-</a:t>
            </a:r>
            <a:r>
              <a:rPr lang="de-DE" sz="1800" b="1" dirty="0" err="1"/>
              <a:t>Rasterisierung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9" name="Grafik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75" y="2865600"/>
            <a:ext cx="4219200" cy="26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Occludee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8400" y="2865600"/>
            <a:ext cx="4219200" cy="2564295"/>
            <a:chOff x="5115465" y="2628742"/>
            <a:chExt cx="4516946" cy="282309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5" y="2628742"/>
              <a:ext cx="4516946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9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/>
              <a:t>Occludee</a:t>
            </a:r>
            <a:r>
              <a:rPr lang="de-DE" sz="1800" dirty="0"/>
              <a:t> (inkl. </a:t>
            </a:r>
            <a:r>
              <a:rPr lang="de-DE" sz="1800" dirty="0" err="1"/>
              <a:t>Occluder</a:t>
            </a:r>
            <a:r>
              <a:rPr lang="de-DE" sz="1800" dirty="0"/>
              <a:t>):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Occlusion</a:t>
            </a:r>
            <a:r>
              <a:rPr lang="de-DE" sz="1800" b="1" dirty="0"/>
              <a:t> </a:t>
            </a:r>
            <a:r>
              <a:rPr lang="de-DE" sz="1800" b="1" dirty="0" err="1"/>
              <a:t>Queries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67038"/>
      </p:ext>
    </p:extLst>
  </p:cSld>
  <p:clrMapOvr>
    <a:masterClrMapping/>
  </p:clrMapOvr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1106</Words>
  <Application>Microsoft Office PowerPoint</Application>
  <PresentationFormat>Benutzerdefiniert</PresentationFormat>
  <Paragraphs>263</Paragraphs>
  <Slides>23</Slides>
  <Notes>21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Wingdings</vt:lpstr>
      <vt:lpstr>Ppt-Vorlage-NATIONAL-</vt:lpstr>
      <vt:lpstr>Storyboard Layouts</vt:lpstr>
      <vt:lpstr>Acrobat Document</vt:lpstr>
      <vt:lpstr>OpenGL-basiertes Software Occlusion Culling zur Beschleunigung des 3D-Renderings großer Datenmengen und komplexer Szenen</vt:lpstr>
      <vt:lpstr>Motivation</vt:lpstr>
      <vt:lpstr>Related Work</vt:lpstr>
      <vt:lpstr>Occlusion Culling</vt:lpstr>
      <vt:lpstr>Occlusion Culling</vt:lpstr>
      <vt:lpstr>Occlusion Culling</vt:lpstr>
      <vt:lpstr>Occlusion Culling</vt:lpstr>
      <vt:lpstr>Occlusion Culling</vt:lpstr>
      <vt:lpstr>Occlusion Culling</vt:lpstr>
      <vt:lpstr>Occlusion Queries</vt:lpstr>
      <vt:lpstr>Occlusion Culling</vt:lpstr>
      <vt:lpstr>Masked AVX2 Occlusion Culling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Probleme mit Occlusion Queries </vt:lpstr>
      <vt:lpstr>Fazit</vt:lpstr>
      <vt:lpstr> </vt:lpstr>
      <vt:lpstr>Future Work: Occludee Pakete</vt:lpstr>
      <vt:lpstr>Fragen?  </vt:lpstr>
      <vt:lpstr>Literatur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Christian Stegmaier</cp:lastModifiedBy>
  <cp:revision>132</cp:revision>
  <dcterms:created xsi:type="dcterms:W3CDTF">2019-04-05T09:01:03Z</dcterms:created>
  <dcterms:modified xsi:type="dcterms:W3CDTF">2019-05-24T08:47:05Z</dcterms:modified>
</cp:coreProperties>
</file>